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HdNLKahMfKF7LUW/8P8ZMH3Zr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336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4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p1:notes"/>
          <p:cNvSpPr txBox="1">
            <a:spLocks noGrp="1"/>
          </p:cNvSpPr>
          <p:nvPr>
            <p:ph type="sldNum" idx="12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2:notes"/>
          <p:cNvSpPr txBox="1">
            <a:spLocks noGrp="1"/>
          </p:cNvSpPr>
          <p:nvPr>
            <p:ph type="sldNum" idx="12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3:notes"/>
          <p:cNvSpPr txBox="1">
            <a:spLocks noGrp="1"/>
          </p:cNvSpPr>
          <p:nvPr>
            <p:ph type="sldNum" idx="12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4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4:notes"/>
          <p:cNvSpPr txBox="1">
            <a:spLocks noGrp="1"/>
          </p:cNvSpPr>
          <p:nvPr>
            <p:ph type="sldNum" idx="12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" name="Google Shape;20;p10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" name="Google Shape;21;p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" name="Google Shape;22;p10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20"/>
              <a:buFont typeface="Twentieth Century"/>
              <a:buNone/>
              <a:defRPr sz="1700"/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840"/>
              <a:buFont typeface="Twentieth Century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750"/>
              <a:buFont typeface="Twentieth Century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675"/>
              <a:buFont typeface="Twentieth Century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585"/>
              <a:buFont typeface="Twentieth Century"/>
              <a:buNone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5" name="Google Shape;95;p1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wentieth Century"/>
              <a:buNone/>
              <a:defRPr sz="2800" b="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8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9" name="Google Shape;99;p18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sldNum" idx="12"/>
          </p:nvPr>
        </p:nvSpPr>
        <p:spPr>
          <a:xfrm>
            <a:off x="0" y="4667249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ftr" idx="11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8"/>
          <p:cNvSpPr>
            <a:spLocks noGrp="1"/>
          </p:cNvSpPr>
          <p:nvPr>
            <p:ph type="pic" idx="2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CAD4EA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 rot="5400000">
            <a:off x="2426208" y="-213360"/>
            <a:ext cx="4526280" cy="81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 rot="5400000">
            <a:off x="4823619" y="2339181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 rot="5400000">
            <a:off x="480218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dt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ft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0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5" name="Google Shape;115;p2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6" name="Google Shape;116;p20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7" name="Google Shape;117;p20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9" name="Google Shape;49;p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0" name="Google Shape;50;p9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1" name="Google Shape;51;p9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80"/>
              <a:buNone/>
              <a:defRPr sz="2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wentieth Century"/>
              <a:buNone/>
              <a:defRPr sz="4400" b="0" cap="none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sz="4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7150" tIns="182875" rIns="137150" bIns="9142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None/>
              <a:defRPr sz="1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67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58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60"/>
              <a:buChar char="?"/>
              <a:defRPr/>
            </a:lvl2pPr>
            <a:lvl3pPr marL="1371600" lvl="2" indent="-314325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sz="4400" b="0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3813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" name="Google Shape;15;p8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" name="Google Shape;16;p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" name="Google Shape;17;p8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sz="4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9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4169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3813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32" name="Google Shape;32;p7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" name="Google Shape;33;p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" name="Google Shape;34;p7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"/>
          <p:cNvSpPr txBox="1">
            <a:spLocks noGrp="1"/>
          </p:cNvSpPr>
          <p:nvPr>
            <p:ph type="ctrTitle"/>
          </p:nvPr>
        </p:nvSpPr>
        <p:spPr>
          <a:xfrm>
            <a:off x="463050" y="4326850"/>
            <a:ext cx="8217900" cy="14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</a:pPr>
            <a:r>
              <a:rPr lang="en-US"/>
              <a:t>LOUISA BOREN K-8 STEM PTA</a:t>
            </a:r>
            <a:endParaRPr/>
          </a:p>
        </p:txBody>
      </p:sp>
      <p:sp>
        <p:nvSpPr>
          <p:cNvPr id="124" name="Google Shape;124;p1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/>
              <a:t>2022-2023 Budget (1</a:t>
            </a:r>
            <a:r>
              <a:rPr lang="en-US" baseline="30000"/>
              <a:t>st</a:t>
            </a:r>
            <a:r>
              <a:rPr lang="en-US"/>
              <a:t> PTA Meeting)</a:t>
            </a:r>
            <a:endParaRPr/>
          </a:p>
        </p:txBody>
      </p:sp>
      <p:pic>
        <p:nvPicPr>
          <p:cNvPr id="125" name="Google Shape;12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4600" y="304800"/>
            <a:ext cx="3962400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STEM K-8 PTA Mission/Values</a:t>
            </a:r>
            <a:endParaRPr/>
          </a:p>
        </p:txBody>
      </p:sp>
      <p:sp>
        <p:nvSpPr>
          <p:cNvPr id="132" name="Google Shape;132;p2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153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241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80"/>
              <a:buChar char="★"/>
            </a:pPr>
            <a:r>
              <a:rPr lang="en-US" sz="3080"/>
              <a:t>Enhance STEM learning</a:t>
            </a:r>
            <a:endParaRPr sz="308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48"/>
              <a:buNone/>
            </a:pPr>
            <a:endParaRPr sz="1050"/>
          </a:p>
          <a:p>
            <a:pPr marL="457200" lvl="0" indent="-42418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80"/>
              <a:buChar char="★"/>
            </a:pPr>
            <a:r>
              <a:rPr lang="en-US" sz="3080"/>
              <a:t>Support PBL as a core tenet of our curriculum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848"/>
              <a:buNone/>
            </a:pPr>
            <a:endParaRPr sz="1050"/>
          </a:p>
          <a:p>
            <a:pPr marL="457200" lvl="0" indent="-42418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80"/>
              <a:buChar char="★"/>
            </a:pPr>
            <a:r>
              <a:rPr lang="en-US" sz="3080"/>
              <a:t>Enrichment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848"/>
              <a:buNone/>
            </a:pPr>
            <a:endParaRPr sz="1050"/>
          </a:p>
          <a:p>
            <a:pPr marL="457200" lvl="0" indent="-42418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80"/>
              <a:buChar char="★"/>
            </a:pPr>
            <a:r>
              <a:rPr lang="en-US" sz="3080"/>
              <a:t>School/Teacher/Staff Support</a:t>
            </a:r>
            <a:endParaRPr sz="3080"/>
          </a:p>
          <a:p>
            <a:pPr marL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848"/>
              <a:buNone/>
            </a:pPr>
            <a:endParaRPr sz="1050"/>
          </a:p>
          <a:p>
            <a:pPr marL="457200" lvl="0" indent="-42418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80"/>
              <a:buChar char="★"/>
            </a:pPr>
            <a:r>
              <a:rPr lang="en-US" sz="3080"/>
              <a:t>Help create a safe space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848"/>
              <a:buNone/>
            </a:pPr>
            <a:endParaRPr sz="1050"/>
          </a:p>
          <a:p>
            <a:pPr marL="457200" lvl="0" indent="-42418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3080"/>
              <a:buChar char="★"/>
            </a:pPr>
            <a:r>
              <a:rPr lang="en-US" sz="3080"/>
              <a:t>Student/Family/Community Building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What the PTA Funds</a:t>
            </a:r>
            <a:endParaRPr/>
          </a:p>
        </p:txBody>
      </p:sp>
      <p:sp>
        <p:nvSpPr>
          <p:cNvPr id="138" name="Google Shape;138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114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lvl="0" indent="-320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★"/>
            </a:pPr>
            <a:r>
              <a:rPr lang="en-US" sz="1700" b="1"/>
              <a:t>STEM Curriculum Support</a:t>
            </a:r>
            <a:endParaRPr sz="1700"/>
          </a:p>
          <a:p>
            <a:pPr marL="638175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500"/>
              <a:t>Classroom Funds for Teachers</a:t>
            </a:r>
            <a:endParaRPr sz="1500"/>
          </a:p>
          <a:p>
            <a:pPr marL="640080" lvl="1" indent="-3022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500"/>
              <a:t>Teacher Professional Development</a:t>
            </a:r>
            <a:endParaRPr sz="1500"/>
          </a:p>
          <a:p>
            <a:pPr marL="640080" lvl="1" indent="-3022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500" b="1" i="1"/>
              <a:t>P</a:t>
            </a:r>
            <a:r>
              <a:rPr lang="en-US" sz="1500"/>
              <a:t>roject Based Learning Classroom Support</a:t>
            </a:r>
            <a:endParaRPr sz="1500"/>
          </a:p>
          <a:p>
            <a:pPr marL="640080" lvl="1" indent="-3022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500"/>
              <a:t>Career &amp; Tech Ed Support</a:t>
            </a:r>
            <a:endParaRPr sz="1500"/>
          </a:p>
          <a:p>
            <a:pPr marL="640080" lvl="1" indent="-3022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500"/>
              <a:t>Field Trip Scholarships and Support (e.g., 4</a:t>
            </a:r>
            <a:r>
              <a:rPr lang="en-US" sz="1500" baseline="30000"/>
              <a:t>th</a:t>
            </a:r>
            <a:r>
              <a:rPr lang="en-US" sz="1500"/>
              <a:t>/5</a:t>
            </a:r>
            <a:r>
              <a:rPr lang="en-US" sz="1500" baseline="30000"/>
              <a:t>th</a:t>
            </a:r>
            <a:r>
              <a:rPr lang="en-US" sz="1500"/>
              <a:t>/8</a:t>
            </a:r>
            <a:r>
              <a:rPr lang="en-US" sz="1500" baseline="30000"/>
              <a:t>th</a:t>
            </a:r>
            <a:r>
              <a:rPr lang="en-US" sz="1500"/>
              <a:t> grade trip support)</a:t>
            </a:r>
            <a:endParaRPr sz="1500"/>
          </a:p>
          <a:p>
            <a:pPr marL="640080" lvl="1" indent="-3022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500"/>
              <a:t>Robotics Club</a:t>
            </a:r>
            <a:endParaRPr sz="1500"/>
          </a:p>
          <a:p>
            <a:pPr marL="640080" lvl="1" indent="-3022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500"/>
              <a:t>Kiln Support</a:t>
            </a:r>
            <a:endParaRPr sz="1500"/>
          </a:p>
          <a:p>
            <a:pPr marL="640080" lvl="1" indent="-3022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500"/>
              <a:t>Salmon Tank</a:t>
            </a:r>
            <a:endParaRPr sz="1500"/>
          </a:p>
          <a:p>
            <a:pPr marL="640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None/>
            </a:pPr>
            <a:endParaRPr sz="1500"/>
          </a:p>
          <a:p>
            <a:pPr marL="32004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740"/>
              <a:buChar char="★"/>
            </a:pPr>
            <a:r>
              <a:rPr lang="en-US" sz="1700" b="1"/>
              <a:t>School/Teachers/Staff</a:t>
            </a:r>
            <a:endParaRPr sz="1700"/>
          </a:p>
          <a:p>
            <a:pPr marL="64008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○"/>
            </a:pPr>
            <a:r>
              <a:rPr lang="en-US" sz="1500"/>
              <a:t>School Grounds (e.g., campus improvements, garden, playground equipment)</a:t>
            </a:r>
            <a:endParaRPr sz="1500"/>
          </a:p>
          <a:p>
            <a:pPr marL="64008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○"/>
            </a:pPr>
            <a:r>
              <a:rPr lang="en-US" sz="1500"/>
              <a:t>Library Support</a:t>
            </a:r>
            <a:endParaRPr sz="1500"/>
          </a:p>
          <a:p>
            <a:pPr marL="64008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○"/>
            </a:pPr>
            <a:r>
              <a:rPr lang="en-US" sz="1500"/>
              <a:t>Staff Appreciation</a:t>
            </a:r>
            <a:endParaRPr sz="1500"/>
          </a:p>
          <a:p>
            <a:pPr marL="64008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40"/>
              <a:buChar char="○"/>
            </a:pPr>
            <a:r>
              <a:rPr lang="en-US" sz="1500"/>
              <a:t>Safety Patrol/Initiatives</a:t>
            </a:r>
            <a:endParaRPr sz="1500"/>
          </a:p>
        </p:txBody>
      </p:sp>
      <p:sp>
        <p:nvSpPr>
          <p:cNvPr id="139" name="Google Shape;139;p6"/>
          <p:cNvSpPr txBox="1"/>
          <p:nvPr/>
        </p:nvSpPr>
        <p:spPr>
          <a:xfrm>
            <a:off x="4724400" y="1600200"/>
            <a:ext cx="4114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20040" marR="0" lvl="0" indent="-320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★"/>
            </a:pPr>
            <a:r>
              <a:rPr lang="en-US" sz="1700" b="1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Students/Family/Community</a:t>
            </a:r>
            <a:endParaRPr sz="17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685800" marR="0" lvl="1" indent="-33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Assemblies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33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Field Days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33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Graduation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33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Family Engagement and Education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33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Events (e.g., B2SB, PBL Nights)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33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GGLOW Activities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33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Race/Equity Activity</a:t>
            </a:r>
            <a:endParaRPr sz="15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685800" marR="0" lvl="1" indent="-339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○"/>
            </a:pPr>
            <a:r>
              <a:rPr lang="en-US" sz="15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COVID Family Support</a:t>
            </a:r>
            <a:endParaRPr sz="15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5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★"/>
            </a:pPr>
            <a:r>
              <a:rPr lang="en-US" sz="1700" b="1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Enrichment Classes/Coordinator/Scholarships</a:t>
            </a:r>
            <a:endParaRPr sz="1700" b="1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500" b="1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★"/>
            </a:pPr>
            <a:r>
              <a:rPr lang="en-US" sz="1700" b="1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PTA Operations (e.g., Banking Fees, Financial Software, Insurance, Copying, Postage, Supplies)</a:t>
            </a:r>
            <a:endParaRPr sz="15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>
                <a:latin typeface="Twentieth Century"/>
                <a:ea typeface="Twentieth Century"/>
                <a:cs typeface="Twentieth Century"/>
                <a:sym typeface="Twentieth Century"/>
              </a:rPr>
              <a:t>Projected Income</a:t>
            </a:r>
            <a:br>
              <a:rPr lang="en-US"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2800">
                <a:latin typeface="Twentieth Century"/>
                <a:ea typeface="Twentieth Century"/>
                <a:cs typeface="Twentieth Century"/>
                <a:sym typeface="Twentieth Century"/>
              </a:rPr>
              <a:t>July 1, 20</a:t>
            </a:r>
            <a:r>
              <a:rPr lang="en-US" sz="2800"/>
              <a:t>22</a:t>
            </a:r>
            <a:r>
              <a:rPr lang="en-US" sz="2800">
                <a:latin typeface="Twentieth Century"/>
                <a:ea typeface="Twentieth Century"/>
                <a:cs typeface="Twentieth Century"/>
                <a:sym typeface="Twentieth Century"/>
              </a:rPr>
              <a:t> – June 30, 202</a:t>
            </a:r>
            <a:r>
              <a:rPr lang="en-US" sz="2800"/>
              <a:t>3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146" name="Google Shape;146;p3" title="Cha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7788" y="1648925"/>
            <a:ext cx="7288424" cy="488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>
                <a:latin typeface="Twentieth Century"/>
                <a:ea typeface="Twentieth Century"/>
                <a:cs typeface="Twentieth Century"/>
                <a:sym typeface="Twentieth Century"/>
              </a:rPr>
              <a:t>Projected Expenses</a:t>
            </a:r>
            <a:br>
              <a:rPr lang="en-US"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2800">
                <a:latin typeface="Twentieth Century"/>
                <a:ea typeface="Twentieth Century"/>
                <a:cs typeface="Twentieth Century"/>
                <a:sym typeface="Twentieth Century"/>
              </a:rPr>
              <a:t>July 1, 20</a:t>
            </a:r>
            <a:r>
              <a:rPr lang="en-US" sz="2800"/>
              <a:t>22</a:t>
            </a:r>
            <a:r>
              <a:rPr lang="en-US" sz="2800">
                <a:latin typeface="Twentieth Century"/>
                <a:ea typeface="Twentieth Century"/>
                <a:cs typeface="Twentieth Century"/>
                <a:sym typeface="Twentieth Century"/>
              </a:rPr>
              <a:t> – June 30, 202</a:t>
            </a:r>
            <a:r>
              <a:rPr lang="en-US" sz="2800"/>
              <a:t>3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153" name="Google Shape;153;p4" title="Cha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0363" y="1545200"/>
            <a:ext cx="6443274" cy="5181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dian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Noto Sans Symbols</vt:lpstr>
      <vt:lpstr>Twentieth Century</vt:lpstr>
      <vt:lpstr>Median</vt:lpstr>
      <vt:lpstr>Median</vt:lpstr>
      <vt:lpstr>LOUISA BOREN K-8 STEM PTA</vt:lpstr>
      <vt:lpstr>STEM K-8 PTA Mission/Values</vt:lpstr>
      <vt:lpstr>What the PTA Funds</vt:lpstr>
      <vt:lpstr>Projected Income July 1, 2022 – June 30, 2023</vt:lpstr>
      <vt:lpstr>Projected Expenses July 1, 2022 – June 30,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LOUISA BOREN K-8 STEM PTA</dc:title>
  <dc:creator>Vade</dc:creator>
  <cp:lastModifiedBy>Cindy Heidelberg</cp:lastModifiedBy>
  <cp:revision>1</cp:revision>
  <dcterms:created xsi:type="dcterms:W3CDTF">2016-09-13T13:05:57Z</dcterms:created>
  <dcterms:modified xsi:type="dcterms:W3CDTF">2022-12-01T01:32:33Z</dcterms:modified>
</cp:coreProperties>
</file>